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82" r:id="rId6"/>
    <p:sldId id="260" r:id="rId7"/>
    <p:sldId id="274" r:id="rId8"/>
    <p:sldId id="268" r:id="rId9"/>
    <p:sldId id="262" r:id="rId10"/>
    <p:sldId id="277" r:id="rId11"/>
    <p:sldId id="271" r:id="rId12"/>
    <p:sldId id="275" r:id="rId13"/>
    <p:sldId id="278" r:id="rId14"/>
    <p:sldId id="272" r:id="rId15"/>
    <p:sldId id="270" r:id="rId16"/>
    <p:sldId id="265" r:id="rId17"/>
    <p:sldId id="266" r:id="rId18"/>
    <p:sldId id="28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11" autoAdjust="0"/>
    <p:restoredTop sz="94660"/>
  </p:normalViewPr>
  <p:slideViewPr>
    <p:cSldViewPr>
      <p:cViewPr>
        <p:scale>
          <a:sx n="66" d="100"/>
          <a:sy n="66" d="100"/>
        </p:scale>
        <p:origin x="-153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D8FC3-DAA5-4234-BE2A-6DC3310207B0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DF354-EBFA-45D8-BD77-BEAA66A173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1669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DF354-EBFA-45D8-BD77-BEAA66A1735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386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DF354-EBFA-45D8-BD77-BEAA66A1735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9341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447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71171" y="1981200"/>
            <a:ext cx="5867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13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1800" y="685800"/>
            <a:ext cx="4038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সকলকে</a:t>
            </a:r>
            <a:endParaRPr lang="en-US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409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Hover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80610653"/>
              </p:ext>
            </p:extLst>
          </p:nvPr>
        </p:nvGraphicFramePr>
        <p:xfrm>
          <a:off x="2819400" y="2895600"/>
          <a:ext cx="2133600" cy="1800225"/>
        </p:xfrm>
        <a:graphic>
          <a:graphicData uri="http://schemas.openxmlformats.org/presentationml/2006/ole">
            <p:oleObj spid="_x0000_s8213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533400" y="457200"/>
            <a:ext cx="8305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ভিডিও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 কাজ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করঃ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220919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verb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verb" cmd="0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206" y="4230231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হৃৎপিন্ডের </a:t>
            </a:r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প্রশস্ত প্রান্তে ডান ও বাম অলিন্দ পাশাপাশি অবস্থান করে। একটি পেশীবহুল অন্ত:অলিন্দ পর্দা অলিন্দ দুটিকে পরস্পর পৃথক করে রাখে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১। ডান অলিন্দ: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শিরার </a:t>
            </a:r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মাধ্যমে দেহের সম্মুখ ও পশ্চাৎ অঞ্চল থেকে আসা </a:t>
            </a:r>
            <a:r>
              <a:rPr lang="en-US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CO</a:t>
            </a:r>
            <a:r>
              <a:rPr lang="en-US" sz="2800" b="1" baseline="-25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গ্রহন করে </a:t>
            </a:r>
            <a:r>
              <a:rPr lang="hi-IN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২। বাম অলিন্দ: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শিরার </a:t>
            </a:r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মাধ্যমে ফুসফুস থেকে ফিরে আসা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গ্রহন করে 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8600"/>
            <a:ext cx="8610600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গঠন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দলীয়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</a:t>
            </a:r>
            <a:endParaRPr lang="en-US" sz="4400" dirty="0"/>
          </a:p>
        </p:txBody>
      </p:sp>
      <p:pic>
        <p:nvPicPr>
          <p:cNvPr id="5" name="Picture 2" descr="C:\Users\DOEL\Desktop\Arun 2 (27) VDO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4114800" cy="33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2870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বাম ও ডান নিলয় হৃৎপিন্ডের মোচাকৃত অংশে পাশাপাশি অবস্থান করে। </a:t>
            </a:r>
            <a:r>
              <a:rPr lang="bn-IN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পেশীগঠিত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অন্ত:নিলয় পর্দা নিলয় দুটিকে পরস্পর পৃথক করে রাখে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৩। ডান নিলয় : ডান নিলয় বাম নিলয়ের ডানদিকে অবস্থিত এবং অপেক্ষাকৃত বড়। 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ইহা মহাধমনীর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মাধ্যমে </a:t>
            </a:r>
            <a:r>
              <a:rPr lang="en-US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CO</a:t>
            </a:r>
            <a:r>
              <a:rPr lang="en-US" sz="4000" b="1" baseline="-25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ফুসফুসে প্রবাহিত হয়</a:t>
            </a:r>
            <a:r>
              <a:rPr lang="hi-IN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৪। বাম নিলয়: হৃৎপিন্ডের বামপাশে অবস্থিত। 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ইহা মহাধমনীর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মাধ্যমে </a:t>
            </a:r>
            <a:r>
              <a:rPr lang="en-US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O</a:t>
            </a:r>
            <a:r>
              <a:rPr lang="en-US" sz="4000" b="1" baseline="-250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en-US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দেহের বিভিন্ন অঞ্চলে যা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4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0"/>
            <a:ext cx="8534400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হৃৎপিন্ডের চিত্র দেখে বিভিন্ন অংশ চিহ্নিত কর</a:t>
            </a:r>
            <a:r>
              <a:rPr lang="en-US" sz="5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(</a:t>
            </a:r>
            <a:r>
              <a:rPr lang="bn-BD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দলীয় কাজ</a:t>
            </a:r>
            <a:r>
              <a:rPr lang="en-US" sz="54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</a:t>
            </a:r>
            <a:endParaRPr lang="en-US" sz="54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42" name="Picture 2" descr="C:\Users\DOEL\Desktop\Arun 2 (27) VDO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233"/>
          <a:stretch>
            <a:fillRect/>
          </a:stretch>
        </p:blipFill>
        <p:spPr bwMode="auto">
          <a:xfrm>
            <a:off x="1295400" y="1981200"/>
            <a:ext cx="4572000" cy="461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0045" y="5839361"/>
            <a:ext cx="830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n-BD" sz="4000" b="1" dirty="0" smtClean="0">
                <a:solidFill>
                  <a:srgbClr val="C00000"/>
                </a:solidFill>
              </a:rPr>
              <a:t>  </a:t>
            </a:r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5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OEL\Desktop\Arun 2 (27) VDO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90" r="22414" b="5479"/>
          <a:stretch>
            <a:fillRect/>
          </a:stretch>
        </p:blipFill>
        <p:spPr bwMode="auto">
          <a:xfrm>
            <a:off x="1828800" y="1295400"/>
            <a:ext cx="5029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28600"/>
            <a:ext cx="863569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রক্ত সঞ্চালন পদ্ধতি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 (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</a:t>
            </a: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xmlns="" val="13710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48" y="3040082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হৃৎপিন্ডের অভ্যন্তরে রক্ত সঞ্চালন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পদ্ধতি</a:t>
            </a:r>
            <a:endParaRPr lang="en-US" sz="28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উর্ধ্ব ও নিন্ম মহশিরাদ্বয় সারা দেহ হতে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CO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ডান অলিন্দে নিয়ে আসে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অন্যদিকে পালমোনারী শিরা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ফুসফুস থেকে বাম অলিন্দে পৌছায়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অলিন্দদ্বয় পূর্ণ হবার ফলে সৃষ্ট চাপে আন্তঃঅলিন্দ ও নিলয় কপাটিকাগুলো খুলে যায়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ফলে ডান অলিন্দ হতে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CO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ডান নিলয়ে ও বাম অলিন্দ হতে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বাম নিলয়ে যায়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সিস্টেলের শুরুতে অলিন্দদ্বয় খালি হয়ে যায় এবং নিলয়দ্বয় রক্তে পূর্ণ হলে সেখানে রক্তচাপ বাড়ে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তখন ডান নিলয় হতে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CO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পালমোনারি ধমনীর মাধ্যমে ফুসফুসে ও</a:t>
            </a:r>
            <a:r>
              <a:rPr lang="en-US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O</a:t>
            </a:r>
            <a:r>
              <a:rPr lang="en-US" sz="2800" b="1" baseline="-25000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যুক্ত রক্ত বাম নিলয় হতে মহধমনী দিয়ে সারাদেহে ধাবিত হয়</a:t>
            </a:r>
            <a:r>
              <a:rPr lang="hi-IN" sz="2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19" name="Picture 3" descr="C:\Users\DOEL\Desktop\Arun 2 (27) VDO\ind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575"/>
            <a:ext cx="6019800" cy="285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28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304800"/>
            <a:ext cx="7772400" cy="1470025"/>
          </a:xfrm>
          <a:prstGeom prst="rect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6800" y="2551837"/>
            <a:ext cx="7315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১। হৃৎপিন্ডের কয়টি প্রকোষ্ট ও কী কী?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২। হৃৎপিন্ডের প্রকোষ্টগুলির কাজ কী?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৩। হৃৎপিন্ডে রক্ত সঞ্চালন হয় কীভাবে? 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509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62000" y="457200"/>
            <a:ext cx="7772400" cy="1470025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6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3105835"/>
            <a:ext cx="777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১। একটি </a:t>
            </a:r>
            <a:r>
              <a:rPr lang="bn-BD" sz="4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হৃৎপিন্ড </a:t>
            </a:r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এঁকে </a:t>
            </a:r>
            <a:r>
              <a:rPr lang="bn-BD" sz="48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বিভিন্ন অংশ চিহ্নিত  করে </a:t>
            </a:r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আনবে</a:t>
            </a:r>
          </a:p>
          <a:p>
            <a:pPr algn="ctr"/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427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6912" y="2438400"/>
            <a:ext cx="8790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</a:t>
            </a:r>
            <a:endParaRPr lang="en-US" sz="6600" dirty="0"/>
          </a:p>
        </p:txBody>
      </p:sp>
      <p:sp>
        <p:nvSpPr>
          <p:cNvPr id="5" name="TextBox 4"/>
          <p:cNvSpPr txBox="1"/>
          <p:nvPr/>
        </p:nvSpPr>
        <p:spPr>
          <a:xfrm>
            <a:off x="4297866" y="2362200"/>
            <a:ext cx="1038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বা</a:t>
            </a:r>
            <a:endParaRPr lang="en-US" sz="6600" dirty="0"/>
          </a:p>
        </p:txBody>
      </p:sp>
      <p:sp>
        <p:nvSpPr>
          <p:cNvPr id="4" name="TextBox 3"/>
          <p:cNvSpPr txBox="1"/>
          <p:nvPr/>
        </p:nvSpPr>
        <p:spPr>
          <a:xfrm>
            <a:off x="3698488" y="2438400"/>
            <a:ext cx="11188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6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ন্য</a:t>
            </a:r>
            <a:endParaRPr lang="en-US" sz="6600" dirty="0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2819400" y="2479596"/>
            <a:ext cx="1278673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66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ধ</a:t>
            </a:r>
            <a:endParaRPr lang="en-US" sz="66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65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48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BD" sz="4800" b="1" dirty="0" smtClean="0">
                <a:solidFill>
                  <a:srgbClr val="CC3300"/>
                </a:solidFill>
                <a:latin typeface="NikoshBAN" pitchFamily="2" charset="0"/>
                <a:cs typeface="NikoshBAN" pitchFamily="2" charset="0"/>
              </a:rPr>
              <a:t>অরুণ বর্মন </a:t>
            </a:r>
          </a:p>
          <a:p>
            <a:pPr marL="0" indent="0" algn="ctr">
              <a:buNone/>
            </a:pPr>
            <a:r>
              <a:rPr lang="bn-BD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প্রভাষক, 	কম্পিউটার শিক্ষা</a:t>
            </a:r>
          </a:p>
          <a:p>
            <a:pPr marL="0" indent="0" algn="ctr">
              <a:buNone/>
            </a:pPr>
            <a:r>
              <a:rPr lang="bn-BD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আমদাবাদ কলেজ ,	</a:t>
            </a:r>
          </a:p>
          <a:p>
            <a:pPr marL="0" indent="0" algn="ctr">
              <a:buNone/>
            </a:pPr>
            <a:r>
              <a:rPr lang="bn-BD" sz="44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	সদর,  যশোর </a:t>
            </a:r>
            <a:r>
              <a:rPr lang="bn-BD" sz="3100" b="1" dirty="0" smtClean="0">
                <a:solidFill>
                  <a:srgbClr val="CC3300"/>
                </a:solidFill>
                <a:latin typeface="NikoshBAN" pitchFamily="2" charset="0"/>
                <a:cs typeface="NikoshBAN" pitchFamily="2" charset="0"/>
              </a:rPr>
              <a:t>	</a:t>
            </a:r>
            <a:endParaRPr lang="en-US" sz="3100" b="1" dirty="0" smtClean="0">
              <a:solidFill>
                <a:srgbClr val="CC3300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CC3300"/>
                </a:solidFill>
                <a:latin typeface="NikoshBAN" pitchFamily="2" charset="0"/>
                <a:cs typeface="NikoshBAN" pitchFamily="2" charset="0"/>
              </a:rPr>
              <a:t>	</a:t>
            </a:r>
            <a:r>
              <a:rPr lang="en-US" b="1" dirty="0" smtClean="0">
                <a:solidFill>
                  <a:srgbClr val="CC3300"/>
                </a:solidFill>
                <a:latin typeface="NikoshBAN" pitchFamily="2" charset="0"/>
                <a:cs typeface="NikoshBAN" pitchFamily="2" charset="0"/>
              </a:rPr>
              <a:t>Mobile:	0171o 701075</a:t>
            </a:r>
            <a:r>
              <a:rPr lang="bn-BD" b="1" dirty="0" smtClean="0">
                <a:solidFill>
                  <a:srgbClr val="CC3300"/>
                </a:solidFill>
                <a:latin typeface="NikoshBAN" pitchFamily="2" charset="0"/>
                <a:cs typeface="NikoshBAN" pitchFamily="2" charset="0"/>
              </a:rPr>
              <a:t>	</a:t>
            </a:r>
            <a:endParaRPr lang="en-US" b="1" dirty="0" smtClean="0">
              <a:solidFill>
                <a:srgbClr val="CC3300"/>
              </a:solidFill>
              <a:latin typeface="NikoshBAN" pitchFamily="2" charset="0"/>
              <a:cs typeface="NikoshBAN" pitchFamily="2" charset="0"/>
            </a:endParaRPr>
          </a:p>
          <a:p>
            <a:pPr marL="0" indent="0">
              <a:buNone/>
            </a:pPr>
            <a:r>
              <a:rPr lang="en-US" dirty="0" smtClean="0"/>
              <a:t>	Email:	arunbarmon@gmail.com	</a:t>
            </a:r>
            <a:endParaRPr lang="bn-BD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95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9600" y="533400"/>
            <a:ext cx="8229600" cy="1112838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800" b="1" dirty="0">
              <a:solidFill>
                <a:srgbClr val="66003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6200" y="2133600"/>
            <a:ext cx="8763000" cy="42973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 :   জীববিজ্ঞান, দ্বিতীয় </a:t>
            </a:r>
            <a:r>
              <a:rPr lang="bn-BD" sz="48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পত্র </a:t>
            </a:r>
            <a:r>
              <a:rPr lang="bn-BD" sz="48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(প্রাণীবিজ্ঞান)</a:t>
            </a:r>
          </a:p>
          <a:p>
            <a:pPr marL="0" indent="0">
              <a:buFont typeface="Arial" pitchFamily="34" charset="0"/>
              <a:buNone/>
            </a:pP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অধ্যায় :  	অষ্টম অধ্যায়</a:t>
            </a:r>
          </a:p>
          <a:p>
            <a:pPr marL="0" indent="0">
              <a:buFont typeface="Arial" pitchFamily="34" charset="0"/>
              <a:buNone/>
            </a:pP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 : 	হৃৎপিন্ডের রক্ত সংবহনতন্ত্র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bn-BD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47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381000"/>
            <a:ext cx="7772400" cy="1470025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dirty="0">
              <a:solidFill>
                <a:srgbClr val="66003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" y="1828800"/>
            <a:ext cx="8839200" cy="4572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endParaRPr lang="en-US" sz="1400" dirty="0" smtClean="0">
              <a:solidFill>
                <a:srgbClr val="0070C0"/>
              </a:solidFill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 সংজ্ঞা দিতে পারবে।</a:t>
            </a:r>
            <a:endParaRPr lang="en-US" sz="4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 কাজ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তে পারবে।</a:t>
            </a:r>
            <a:endParaRPr lang="en-US" sz="44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গঠন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তে পারবে।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রক্তচাপ সম্পর্কে বিশ্লেষণ করতে পারবে</a:t>
            </a:r>
            <a:r>
              <a:rPr lang="bn-BD" sz="44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742950" indent="-742950">
              <a:buFont typeface="+mj-lt"/>
              <a:buAutoNum type="arabicPeriod"/>
            </a:pPr>
            <a:r>
              <a:rPr lang="bn-BD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হৃৎপিন্ডের রক্ত সঞ্চালন পদ্ধতির বিবরণ দিতে পারবে।</a:t>
            </a:r>
          </a:p>
          <a:p>
            <a:pPr marL="514350" indent="-514350">
              <a:buFont typeface="+mj-lt"/>
              <a:buAutoNum type="arabicPeriod"/>
            </a:pPr>
            <a:endParaRPr lang="bn-BD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514350" indent="-514350">
              <a:buFont typeface="+mj-lt"/>
              <a:buAutoNum type="arabicPeriod"/>
            </a:pPr>
            <a:endParaRPr lang="bn-BD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8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DOEL\Desktop\Arun 2 (27) VDO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2" r="21366"/>
          <a:stretch>
            <a:fillRect/>
          </a:stretch>
        </p:blipFill>
        <p:spPr bwMode="auto">
          <a:xfrm>
            <a:off x="1371600" y="413296"/>
            <a:ext cx="5486400" cy="602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838200" y="685800"/>
            <a:ext cx="7772400" cy="1470025"/>
          </a:xfrm>
          <a:prstGeom prst="rect">
            <a:avLst/>
          </a:prstGeom>
          <a:solidFill>
            <a:srgbClr val="92D05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bn-BD" sz="4800" b="1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আজকের পাঠ</a:t>
            </a:r>
            <a:endParaRPr lang="en-US" sz="4800" b="1" dirty="0">
              <a:solidFill>
                <a:srgbClr val="660033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5774" y="3658240"/>
            <a:ext cx="81227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</a:t>
            </a:r>
            <a:r>
              <a:rPr lang="en-US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ও এ</a:t>
            </a:r>
            <a:r>
              <a:rPr lang="bn-BD" sz="6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 </a:t>
            </a:r>
            <a:r>
              <a:rPr lang="bn-BD" sz="6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রক্ত সঞ্চালন পদ্ধতি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xmlns="" val="80779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Hover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418549"/>
              </p:ext>
            </p:extLst>
          </p:nvPr>
        </p:nvGraphicFramePr>
        <p:xfrm>
          <a:off x="3124200" y="2057400"/>
          <a:ext cx="2297288" cy="1938337"/>
        </p:xfrm>
        <a:graphic>
          <a:graphicData uri="http://schemas.openxmlformats.org/presentationml/2006/ole">
            <p:oleObj spid="_x0000_s2076" name="Packager Shell Object" showAsIcon="1" r:id="rId3" imgW="914400" imgH="771480" progId="Package">
              <p:embed/>
            </p:oleObj>
          </a:graphicData>
        </a:graphic>
      </p:graphicFrame>
      <p:sp>
        <p:nvSpPr>
          <p:cNvPr id="3" name="Rectangle 2"/>
          <p:cNvSpPr/>
          <p:nvPr/>
        </p:nvSpPr>
        <p:spPr>
          <a:xfrm>
            <a:off x="1219200" y="457200"/>
            <a:ext cx="586410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হৃৎপিন্ড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? (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)</a:t>
            </a:r>
            <a:r>
              <a:rPr lang="bn-BD" sz="5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xmlns="" val="18144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4074855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n-BD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রক্তনালিকাসমূহের </a:t>
            </a:r>
            <a:r>
              <a:rPr lang="bn-BD" sz="32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(ধমনী ও শিরা) মাধ্যমে সারাদেহে রক্ত সঞ্চালিত করার জন্য হৃৎপিন্ড একটি কেন্দ্রীয় জীবন্ত পাম্পযন্ত্র হিসেবে কাজ করে। হৃৎপিন্ড একটি ছান্দিক ও সতত সঙ্কোচন প্রসারণের মাধ্যমে দেহের বিভিন্ন অঙ্গ থেকে ফিরে আসা রক্ত সংগ্রহ করে ও সারা দেহে রক্ত প্রেরণ করে।</a:t>
            </a:r>
            <a:endParaRPr lang="en-US" sz="32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28" name="Picture 4" descr="C:\Users\DOEL\Desktop\Arun 2 (27) VDO\imag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2715959" cy="34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DOEL\Desktop\Arun 2 (27) VDO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"/>
            <a:ext cx="4748343" cy="349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036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4303455"/>
            <a:ext cx="8991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হৃৎপিন্ড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দুটি অলিন্দ ও দুটি 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নিলয় 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এই চারটি প্রকোষ্ট নিয়ে গঠিত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১। ডান অলিন্দ	</a:t>
            </a:r>
            <a:r>
              <a:rPr lang="en-US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		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বাম অলিন্দ	</a:t>
            </a:r>
            <a:endParaRPr lang="en-US" sz="40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ডান নিলয় </a:t>
            </a:r>
            <a:r>
              <a:rPr lang="en-US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   </a:t>
            </a:r>
            <a:r>
              <a:rPr lang="en-US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		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৪</a:t>
            </a:r>
            <a:r>
              <a:rPr lang="bn-BD" sz="4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বাম নিলয়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DOEL\Desktop\Arun 2 (27) VDO\hear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0"/>
            <a:ext cx="4191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OEL\Desktop\Arun 2 (27) VDO\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2989"/>
            <a:ext cx="3581400" cy="40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61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440</Words>
  <Application>Microsoft Office PowerPoint</Application>
  <PresentationFormat>On-screen Show (4:3)</PresentationFormat>
  <Paragraphs>53</Paragraphs>
  <Slides>18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TSS</dc:creator>
  <cp:lastModifiedBy>user</cp:lastModifiedBy>
  <cp:revision>108</cp:revision>
  <dcterms:created xsi:type="dcterms:W3CDTF">2006-08-16T00:00:00Z</dcterms:created>
  <dcterms:modified xsi:type="dcterms:W3CDTF">2013-05-24T07:23:52Z</dcterms:modified>
</cp:coreProperties>
</file>